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60" r:id="rId7"/>
    <p:sldId id="281" r:id="rId8"/>
    <p:sldId id="282" r:id="rId9"/>
    <p:sldId id="283" r:id="rId10"/>
    <p:sldId id="261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2" r:id="rId19"/>
    <p:sldId id="293" r:id="rId20"/>
    <p:sldId id="295" r:id="rId21"/>
    <p:sldId id="296" r:id="rId22"/>
    <p:sldId id="297" r:id="rId23"/>
    <p:sldId id="298" r:id="rId24"/>
    <p:sldId id="299" r:id="rId25"/>
    <p:sldId id="300" r:id="rId26"/>
    <p:sldId id="307" r:id="rId27"/>
    <p:sldId id="301" r:id="rId28"/>
    <p:sldId id="306" r:id="rId29"/>
    <p:sldId id="302" r:id="rId30"/>
    <p:sldId id="303" r:id="rId31"/>
    <p:sldId id="305" r:id="rId32"/>
    <p:sldId id="279" r:id="rId33"/>
  </p:sldIdLst>
  <p:sldSz cx="12192000" cy="6858000"/>
  <p:notesSz cx="6735763" cy="98663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96532" autoAdjust="0"/>
  </p:normalViewPr>
  <p:slideViewPr>
    <p:cSldViewPr snapToGrid="0">
      <p:cViewPr varScale="1">
        <p:scale>
          <a:sx n="112" d="100"/>
          <a:sy n="112" d="100"/>
        </p:scale>
        <p:origin x="18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duardo Egydio" userId="a52157a0-cc2e-4d45-b37d-467c513074bb" providerId="ADAL" clId="{1D855BAD-C90A-4777-BDF2-89CAC293FADE}"/>
    <pc:docChg chg="custSel modSld">
      <pc:chgData name="Jones Eduardo Egydio" userId="a52157a0-cc2e-4d45-b37d-467c513074bb" providerId="ADAL" clId="{1D855BAD-C90A-4777-BDF2-89CAC293FADE}" dt="2023-02-17T22:38:43.811" v="12" actId="207"/>
      <pc:docMkLst>
        <pc:docMk/>
      </pc:docMkLst>
      <pc:sldChg chg="delSp modSp">
        <pc:chgData name="Jones Eduardo Egydio" userId="a52157a0-cc2e-4d45-b37d-467c513074bb" providerId="ADAL" clId="{1D855BAD-C90A-4777-BDF2-89CAC293FADE}" dt="2023-02-17T22:38:43.811" v="12" actId="207"/>
        <pc:sldMkLst>
          <pc:docMk/>
          <pc:sldMk cId="2823354560" sldId="256"/>
        </pc:sldMkLst>
        <pc:spChg chg="del">
          <ac:chgData name="Jones Eduardo Egydio" userId="a52157a0-cc2e-4d45-b37d-467c513074bb" providerId="ADAL" clId="{1D855BAD-C90A-4777-BDF2-89CAC293FADE}" dt="2023-02-17T22:38:30.656" v="9" actId="478"/>
          <ac:spMkLst>
            <pc:docMk/>
            <pc:sldMk cId="2823354560" sldId="256"/>
            <ac:spMk id="4" creationId="{CF9F94BC-1B1C-49A5-8C30-1C105F40C93F}"/>
          </ac:spMkLst>
        </pc:spChg>
        <pc:spChg chg="mod">
          <ac:chgData name="Jones Eduardo Egydio" userId="a52157a0-cc2e-4d45-b37d-467c513074bb" providerId="ADAL" clId="{1D855BAD-C90A-4777-BDF2-89CAC293FADE}" dt="2023-02-17T22:38:43.811" v="12" actId="207"/>
          <ac:spMkLst>
            <pc:docMk/>
            <pc:sldMk cId="2823354560" sldId="256"/>
            <ac:spMk id="6" creationId="{D210C1C3-481C-4D13-8E2C-BAB249BBB692}"/>
          </ac:spMkLst>
        </pc:spChg>
      </pc:sldChg>
      <pc:sldChg chg="modSp">
        <pc:chgData name="Jones Eduardo Egydio" userId="a52157a0-cc2e-4d45-b37d-467c513074bb" providerId="ADAL" clId="{1D855BAD-C90A-4777-BDF2-89CAC293FADE}" dt="2023-02-17T18:10:09.662" v="1" actId="1076"/>
        <pc:sldMkLst>
          <pc:docMk/>
          <pc:sldMk cId="2067573859" sldId="291"/>
        </pc:sldMkLst>
        <pc:picChg chg="mod">
          <ac:chgData name="Jones Eduardo Egydio" userId="a52157a0-cc2e-4d45-b37d-467c513074bb" providerId="ADAL" clId="{1D855BAD-C90A-4777-BDF2-89CAC293FADE}" dt="2023-02-17T18:10:09.662" v="1" actId="1076"/>
          <ac:picMkLst>
            <pc:docMk/>
            <pc:sldMk cId="2067573859" sldId="291"/>
            <ac:picMk id="13" creationId="{DD95EC73-46C4-4C8A-9F93-BB380A4F8E54}"/>
          </ac:picMkLst>
        </pc:picChg>
      </pc:sldChg>
      <pc:sldChg chg="modSp">
        <pc:chgData name="Jones Eduardo Egydio" userId="a52157a0-cc2e-4d45-b37d-467c513074bb" providerId="ADAL" clId="{1D855BAD-C90A-4777-BDF2-89CAC293FADE}" dt="2023-02-17T18:10:23.661" v="3" actId="1076"/>
        <pc:sldMkLst>
          <pc:docMk/>
          <pc:sldMk cId="812364425" sldId="292"/>
        </pc:sldMkLst>
        <pc:spChg chg="mod">
          <ac:chgData name="Jones Eduardo Egydio" userId="a52157a0-cc2e-4d45-b37d-467c513074bb" providerId="ADAL" clId="{1D855BAD-C90A-4777-BDF2-89CAC293FADE}" dt="2023-02-17T18:10:23.661" v="3" actId="1076"/>
          <ac:spMkLst>
            <pc:docMk/>
            <pc:sldMk cId="812364425" sldId="292"/>
            <ac:spMk id="17" creationId="{F55B8E71-1908-4D82-8199-1AD5E780DBA7}"/>
          </ac:spMkLst>
        </pc:spChg>
        <pc:picChg chg="mod">
          <ac:chgData name="Jones Eduardo Egydio" userId="a52157a0-cc2e-4d45-b37d-467c513074bb" providerId="ADAL" clId="{1D855BAD-C90A-4777-BDF2-89CAC293FADE}" dt="2023-02-17T18:10:19.974" v="2" actId="1076"/>
          <ac:picMkLst>
            <pc:docMk/>
            <pc:sldMk cId="812364425" sldId="292"/>
            <ac:picMk id="8" creationId="{87A00948-FD9F-4535-8B62-1EDED4AA990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17/02/2023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17/02/2023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17/02/2023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ata-science-brigade/a-diferen%C3%A7a-entre-intelig%C3%AAncia-artificial-machine-learning-e-deep-learning-930b5cc2aa42" TargetMode="Externa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machine-learning-types-2-c1291d4f04b1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ickup.com/blog/supervised-vs-unsupervised-machine-learning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wthamy.medium.com/machine-learning-supervised-learning-vs-unsupervised-learning-f1658e12a780" TargetMode="External"/><Relationship Id="rId5" Type="http://schemas.microsoft.com/office/2007/relationships/hdphoto" Target="../media/hdphoto5.wdp"/><Relationship Id="rId4" Type="http://schemas.openxmlformats.org/officeDocument/2006/relationships/image" Target="../media/image17.png"/><Relationship Id="rId9" Type="http://schemas.openxmlformats.org/officeDocument/2006/relationships/hyperlink" Target="https://towardsdatascience.com/supervised-vs-unsupervised-learning-14f68e32ea8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illiant.org/wiki/k-means%20clustering/" TargetMode="External"/><Relationship Id="rId5" Type="http://schemas.openxmlformats.org/officeDocument/2006/relationships/hyperlink" Target="https://gowthamy.medium.com/machine-learning-supervised-learning-vs-unsupervised-learning-f1658e12a780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turing-talks/aprendizado-por-refor%C3%A7o-1-introdu%C3%A7%C3%A3o-7382ebb641ab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hyperlink" Target="https://towardsdatascience.com/understand-these-4-advanced-concepts-to-sound-like-a-machine-learning-master-d32843840b5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ZYEjYnmPlA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t-demo.mybluemix.net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moralmachine.net/hl/p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bethebot.mybluemix.n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gandissect.res.ibm.com/ganpaint.html?project=churchoutdoor&amp;layer=layer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uEYXG2cbIQ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huggingface.co/spaces/Xintao/GFPGA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chat.openai.com/cha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pescience.com/os-9-tipos-de-inteligencia-que-todos-temos/" TargetMode="External"/><Relationship Id="rId4" Type="http://schemas.openxmlformats.org/officeDocument/2006/relationships/hyperlink" Target="http://fait.revista.inf.br/imagens_arquivos/arquivos_destaque/8jVqXJimRnoxf6D_2020-6-18-21-3-2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hanspeterbecker.com/brain-friendly-learning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otvs.com/blog/inovacoes/o-que-e-inteligencia-artificial/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skywell.software/blog/artificial-intelligence-vs-human-intelligenc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sblogs.pwc.com/emergingtechnology/rise-robotics-ai-infographic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sblogs.pwc.com/emergingtechnology/rise-robotics-ai-infographic/" TargetMode="Externa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1.semi.org/en/semi-arizona-forum-artificial-intelligence-machine-learning-deep-learning-applications-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801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4800" b="1" dirty="0"/>
              <a:t>Python para Ciência de Dados e Inteligência Artificial</a:t>
            </a:r>
            <a:br>
              <a:rPr lang="pt-BR" sz="4800" dirty="0"/>
            </a:br>
            <a:br>
              <a:rPr lang="pt-BR" sz="4800" dirty="0"/>
            </a:br>
            <a:r>
              <a:rPr lang="pt-BR" sz="4400" dirty="0"/>
              <a:t>Aula 01: Introdução.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1220"/>
            <a:ext cx="9144000" cy="1655762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IMT – Instituto Mauá de Tecnologia</a:t>
            </a:r>
          </a:p>
          <a:p>
            <a:r>
              <a:rPr lang="pt-BR" sz="1800" dirty="0"/>
              <a:t>Fevereiro/2023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D92579A-6D41-4E5F-9B13-43CF4B594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42" y="132586"/>
            <a:ext cx="2169641" cy="640044"/>
          </a:xfrm>
          <a:prstGeom prst="rect">
            <a:avLst/>
          </a:prstGeom>
        </p:spPr>
      </p:pic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>
                <a:solidFill>
                  <a:schemeClr val="tx1"/>
                </a:solidFill>
              </a:rPr>
              <a:t>Prof. Jones Egydio</a:t>
            </a:r>
          </a:p>
          <a:p>
            <a:r>
              <a:rPr lang="pt-BR" sz="800" dirty="0">
                <a:solidFill>
                  <a:schemeClr val="tx1"/>
                </a:solidFill>
              </a:rPr>
              <a:t>jones.egydio@maua.br</a:t>
            </a:r>
          </a:p>
        </p:txBody>
      </p:sp>
    </p:spTree>
    <p:extLst>
      <p:ext uri="{BB962C8B-B14F-4D97-AF65-F5344CB8AC3E}">
        <p14:creationId xmlns:p14="http://schemas.microsoft.com/office/powerpoint/2010/main" val="282335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/>
          <a:lstStyle/>
          <a:p>
            <a:r>
              <a:rPr lang="pt-BR" b="1" i="1" dirty="0"/>
              <a:t>Machine Learning </a:t>
            </a:r>
            <a:r>
              <a:rPr lang="pt-BR" b="1" dirty="0"/>
              <a:t>vs. </a:t>
            </a:r>
            <a:r>
              <a:rPr lang="pt-BR" b="1" i="1" dirty="0"/>
              <a:t>IA </a:t>
            </a:r>
            <a:r>
              <a:rPr lang="pt-BR" b="1" dirty="0"/>
              <a:t>vs. </a:t>
            </a:r>
            <a:r>
              <a:rPr lang="pt-BR" b="1" i="1" dirty="0"/>
              <a:t>Deep Learning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10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E390C1-C5DF-4079-A170-C83B3562D302}"/>
              </a:ext>
            </a:extLst>
          </p:cNvPr>
          <p:cNvGrpSpPr/>
          <p:nvPr/>
        </p:nvGrpSpPr>
        <p:grpSpPr>
          <a:xfrm>
            <a:off x="1416000" y="1488453"/>
            <a:ext cx="9360000" cy="5462493"/>
            <a:chOff x="1416000" y="1368809"/>
            <a:chExt cx="9360000" cy="5462493"/>
          </a:xfrm>
        </p:grpSpPr>
        <p:pic>
          <p:nvPicPr>
            <p:cNvPr id="1026" name="Picture 2" descr="https://miro.medium.com/max/700/1*SkpowKNy98lv-cTLhTXafw.png">
              <a:extLst>
                <a:ext uri="{FF2B5EF4-FFF2-40B4-BE49-F238E27FC236}">
                  <a16:creationId xmlns:a16="http://schemas.microsoft.com/office/drawing/2014/main" id="{2F39F4C1-7B31-4E65-B25D-8539B39BF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000" y="1368809"/>
              <a:ext cx="9360000" cy="49875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25AADBE-B280-4E6C-B234-EB9CC9B14801}"/>
                </a:ext>
              </a:extLst>
            </p:cNvPr>
            <p:cNvSpPr/>
            <p:nvPr/>
          </p:nvSpPr>
          <p:spPr>
            <a:xfrm>
              <a:off x="1433805" y="6431192"/>
              <a:ext cx="93421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000" dirty="0"/>
                <a:t>Fonte: </a:t>
              </a:r>
              <a:r>
                <a:rPr lang="pt-BR" sz="1000" dirty="0">
                  <a:hlinkClick r:id="rId6"/>
                </a:rPr>
                <a:t>https://medium.com/data-science-brigade/a-diferen%C3%A7a-entre-intelig%C3%AAncia-artificial-machine-learning-e-deep-learning-930b5cc2aa42</a:t>
              </a:r>
              <a:endParaRPr lang="pt-BR" sz="1000" dirty="0"/>
            </a:p>
            <a:p>
              <a:endParaRPr lang="pt-B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01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/>
          <a:lstStyle/>
          <a:p>
            <a:r>
              <a:rPr lang="pt-BR" b="1" i="1" dirty="0"/>
              <a:t>Machine Learning </a:t>
            </a:r>
            <a:r>
              <a:rPr lang="pt-BR" b="1" dirty="0"/>
              <a:t>vs. </a:t>
            </a:r>
            <a:r>
              <a:rPr lang="pt-BR" b="1" i="1" dirty="0"/>
              <a:t>IA </a:t>
            </a:r>
            <a:r>
              <a:rPr lang="pt-BR" b="1" dirty="0"/>
              <a:t>vs. </a:t>
            </a:r>
            <a:r>
              <a:rPr lang="pt-BR" b="1" i="1" dirty="0"/>
              <a:t>Deep Learning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11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2982C1-F134-4E35-852E-5099BC62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055" y="1601120"/>
            <a:ext cx="6751890" cy="489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459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/>
          <a:lstStyle/>
          <a:p>
            <a:r>
              <a:rPr lang="pt-BR" b="1" i="1" dirty="0"/>
              <a:t>Machine Learning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12</a:t>
            </a:fld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40FFC8-A8DB-4874-956A-754FA7DB0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1841"/>
            <a:ext cx="10980087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2000" dirty="0">
                <a:latin typeface="+mj-lt"/>
              </a:rPr>
              <a:t>Ciência responsável por dar aos computadores a capacidade de aprender a tomar decisões a partir de dados, sem ser explicitamente programado!</a:t>
            </a:r>
          </a:p>
          <a:p>
            <a:pPr marL="0" indent="0">
              <a:buNone/>
            </a:pPr>
            <a:r>
              <a:rPr lang="pt-BR" sz="2000" dirty="0">
                <a:latin typeface="+mj-lt"/>
              </a:rPr>
              <a:t>Exemplos: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600" dirty="0">
                <a:latin typeface="+mj-lt"/>
              </a:rPr>
              <a:t>•</a:t>
            </a:r>
            <a:r>
              <a:rPr lang="pt-BR" sz="1800" dirty="0">
                <a:latin typeface="+mj-lt"/>
              </a:rPr>
              <a:t>Aprender a prever se um e-mail é spam ou não;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800" dirty="0">
                <a:latin typeface="+mj-lt"/>
              </a:rPr>
              <a:t>•Agrupar entradas da Wikipédia em diferentes categorias;</a:t>
            </a:r>
          </a:p>
          <a:p>
            <a:pPr marL="0" indent="0">
              <a:buNone/>
            </a:pPr>
            <a:endParaRPr lang="pt-BR" sz="1800" dirty="0">
              <a:latin typeface="+mj-lt"/>
            </a:endParaRP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Técnicas utilizadas: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600" dirty="0">
                <a:latin typeface="+mj-lt"/>
              </a:rPr>
              <a:t>•</a:t>
            </a:r>
            <a:r>
              <a:rPr lang="pt-BR" sz="1600" b="1" dirty="0">
                <a:latin typeface="+mj-lt"/>
              </a:rPr>
              <a:t>Aprendizado supervisionado: </a:t>
            </a:r>
            <a:r>
              <a:rPr lang="pt-BR" sz="1600" dirty="0">
                <a:latin typeface="+mj-lt"/>
              </a:rPr>
              <a:t>usa dados rotulados;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600" dirty="0">
                <a:latin typeface="+mj-lt"/>
              </a:rPr>
              <a:t>•</a:t>
            </a:r>
            <a:r>
              <a:rPr lang="pt-BR" sz="1600" b="1" dirty="0">
                <a:latin typeface="+mj-lt"/>
              </a:rPr>
              <a:t>Aprendizado não supervisionado: </a:t>
            </a:r>
            <a:r>
              <a:rPr lang="pt-BR" sz="1600" dirty="0">
                <a:latin typeface="+mj-lt"/>
              </a:rPr>
              <a:t>usa dados não rotulados;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600" dirty="0">
                <a:latin typeface="+mj-lt"/>
              </a:rPr>
              <a:t>•</a:t>
            </a:r>
            <a:r>
              <a:rPr lang="pt-BR" sz="1600" b="1" dirty="0">
                <a:latin typeface="+mj-lt"/>
              </a:rPr>
              <a:t>Aprendizagem por reforço: </a:t>
            </a:r>
            <a:r>
              <a:rPr lang="pt-BR" sz="1600" dirty="0">
                <a:latin typeface="+mj-lt"/>
              </a:rPr>
              <a:t>aprendizagem pela experimentação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sz="1600" dirty="0">
                <a:latin typeface="+mj-lt"/>
              </a:rPr>
              <a:t>(recompensa);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800" dirty="0">
              <a:latin typeface="+mj-lt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FE81C3A-C375-4D81-BBB2-DE3AD30C1C5E}"/>
              </a:ext>
            </a:extLst>
          </p:cNvPr>
          <p:cNvGrpSpPr/>
          <p:nvPr/>
        </p:nvGrpSpPr>
        <p:grpSpPr>
          <a:xfrm>
            <a:off x="6934200" y="2256090"/>
            <a:ext cx="4884084" cy="3809895"/>
            <a:chOff x="6934200" y="2256090"/>
            <a:chExt cx="4884084" cy="3809895"/>
          </a:xfrm>
        </p:grpSpPr>
        <p:pic>
          <p:nvPicPr>
            <p:cNvPr id="2050" name="Picture 2" descr="https://miro.medium.com/max/700/1*FUZS9K4JPqzfXDcC83BQTw.png">
              <a:extLst>
                <a:ext uri="{FF2B5EF4-FFF2-40B4-BE49-F238E27FC236}">
                  <a16:creationId xmlns:a16="http://schemas.microsoft.com/office/drawing/2014/main" id="{9161B9B2-D1F2-4289-B276-B1351FBC3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393" y="2256090"/>
              <a:ext cx="4773699" cy="34097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E05D3D6-8448-41EF-8156-94D2425C395D}"/>
                </a:ext>
              </a:extLst>
            </p:cNvPr>
            <p:cNvSpPr/>
            <p:nvPr/>
          </p:nvSpPr>
          <p:spPr>
            <a:xfrm>
              <a:off x="6934200" y="5665875"/>
              <a:ext cx="48840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/>
                <a:t>Fonte: </a:t>
              </a:r>
              <a:r>
                <a:rPr lang="pt-BR" sz="1000" dirty="0">
                  <a:hlinkClick r:id="rId5"/>
                </a:rPr>
                <a:t>https://towardsdatascience.com/machine-learning-types-2-c1291d4f04b1</a:t>
              </a:r>
              <a:endParaRPr lang="pt-BR" sz="1000" dirty="0"/>
            </a:p>
            <a:p>
              <a:pPr algn="ctr"/>
              <a:endParaRPr lang="pt-B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91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/>
              <a:t>Aprendizado supervisionado vs. não-supervisionado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13</a:t>
            </a:fld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40FFC8-A8DB-4874-956A-754FA7DB0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1841"/>
            <a:ext cx="10812569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No Aprendizado Supervisionado, o algoritmo é treinado usando dados rotulados, ou seja, os dados de entrada são acompanhados de suas respectivas saídas esperadas. O objetivo é que o algoritmo aprenda a mapear entradas para saídas corretas. Por exemplo, se o objetivo for classificar imagens em gatos ou cachorros, as imagens terão um rótulo indicando qual animal está representado na imagem.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5975483-0D1E-44CF-B069-ABCC2DEBB152}"/>
              </a:ext>
            </a:extLst>
          </p:cNvPr>
          <p:cNvGrpSpPr/>
          <p:nvPr/>
        </p:nvGrpSpPr>
        <p:grpSpPr>
          <a:xfrm>
            <a:off x="7178469" y="3429000"/>
            <a:ext cx="4879648" cy="3066150"/>
            <a:chOff x="7118647" y="2256090"/>
            <a:chExt cx="4879648" cy="3066150"/>
          </a:xfrm>
        </p:grpSpPr>
        <p:pic>
          <p:nvPicPr>
            <p:cNvPr id="4098" name="Picture 2" descr="https://clickup.com/blog/wp-content/uploads/2017/08/alternate-machine-learning-image.png">
              <a:extLst>
                <a:ext uri="{FF2B5EF4-FFF2-40B4-BE49-F238E27FC236}">
                  <a16:creationId xmlns:a16="http://schemas.microsoft.com/office/drawing/2014/main" id="{B4A7C74A-9933-46C7-93A3-E62FF0B02B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5" t="32897" r="2836" b="5325"/>
            <a:stretch/>
          </p:blipFill>
          <p:spPr bwMode="auto">
            <a:xfrm>
              <a:off x="7118647" y="2256090"/>
              <a:ext cx="4879648" cy="2512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0FFC01-2246-4E76-88FA-BFD83B5114DB}"/>
                </a:ext>
              </a:extLst>
            </p:cNvPr>
            <p:cNvSpPr/>
            <p:nvPr/>
          </p:nvSpPr>
          <p:spPr>
            <a:xfrm>
              <a:off x="7118647" y="4768242"/>
              <a:ext cx="487964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latin typeface="+mj-lt"/>
                </a:rPr>
                <a:t>Fonte: </a:t>
              </a:r>
              <a:r>
                <a:rPr lang="pt-BR" sz="1000" dirty="0">
                  <a:latin typeface="+mj-lt"/>
                  <a:hlinkClick r:id="rId5"/>
                </a:rPr>
                <a:t>https://clickup.com/blog/supervised-vs-unsupervised-machine-learning/</a:t>
              </a:r>
              <a:endParaRPr lang="pt-BR" sz="1000" dirty="0">
                <a:latin typeface="+mj-lt"/>
              </a:endParaRPr>
            </a:p>
            <a:p>
              <a:pPr algn="ctr"/>
              <a:endParaRPr lang="pt-BR" sz="1000" dirty="0">
                <a:latin typeface="+mj-lt"/>
              </a:endParaRPr>
            </a:p>
            <a:p>
              <a:pPr algn="ctr"/>
              <a:endParaRPr lang="pt-BR" sz="1000" dirty="0">
                <a:latin typeface="+mj-lt"/>
              </a:endParaRPr>
            </a:p>
          </p:txBody>
        </p:sp>
      </p:grp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944A9F1B-DC31-4337-9D4D-A82D5E67F51E}"/>
              </a:ext>
            </a:extLst>
          </p:cNvPr>
          <p:cNvSpPr txBox="1">
            <a:spLocks/>
          </p:cNvSpPr>
          <p:nvPr/>
        </p:nvSpPr>
        <p:spPr>
          <a:xfrm>
            <a:off x="838197" y="3412804"/>
            <a:ext cx="6280450" cy="73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800" dirty="0">
                <a:latin typeface="+mj-lt"/>
              </a:rPr>
              <a:t>No Aprendizado Não Supervisionado, o algoritmo é treinado com dados não rotulados, ou seja, não há uma saída esperada para cada entrada. O objetivo é que o algoritmo encontre padrões e estruturas nos dados por conta própria. Por exemplo, um algoritmo de </a:t>
            </a:r>
            <a:r>
              <a:rPr lang="pt-BR" sz="1800" i="1" dirty="0">
                <a:latin typeface="+mj-lt"/>
              </a:rPr>
              <a:t>clustering</a:t>
            </a:r>
            <a:r>
              <a:rPr lang="pt-BR" sz="1800" dirty="0">
                <a:latin typeface="+mj-lt"/>
              </a:rPr>
              <a:t> pode ser usado para agrupar dados em diferentes </a:t>
            </a:r>
            <a:r>
              <a:rPr lang="pt-BR" sz="1800" i="1" dirty="0">
                <a:latin typeface="+mj-lt"/>
              </a:rPr>
              <a:t>clusters</a:t>
            </a:r>
            <a:r>
              <a:rPr lang="pt-BR" sz="1800" dirty="0">
                <a:latin typeface="+mj-lt"/>
              </a:rPr>
              <a:t>, sem que sejam fornecidas informações prévias sobre a natureza dos grupos.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Aprendizado supervisionado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14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A06C9E9-4DE9-4D3D-9EC1-506413D2C6F4}"/>
              </a:ext>
            </a:extLst>
          </p:cNvPr>
          <p:cNvGrpSpPr/>
          <p:nvPr/>
        </p:nvGrpSpPr>
        <p:grpSpPr>
          <a:xfrm>
            <a:off x="668482" y="1552233"/>
            <a:ext cx="7622392" cy="4468155"/>
            <a:chOff x="489121" y="1504326"/>
            <a:chExt cx="7622392" cy="4468155"/>
          </a:xfrm>
        </p:grpSpPr>
        <p:pic>
          <p:nvPicPr>
            <p:cNvPr id="5122" name="Picture 2" descr="https://miro.medium.com/max/602/0*qf-O7Jm1mmZrXYqA">
              <a:extLst>
                <a:ext uri="{FF2B5EF4-FFF2-40B4-BE49-F238E27FC236}">
                  <a16:creationId xmlns:a16="http://schemas.microsoft.com/office/drawing/2014/main" id="{051F6613-E050-4B89-B15D-8F6A9763D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21" y="1504326"/>
              <a:ext cx="7622392" cy="4026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0FFC01-2246-4E76-88FA-BFD83B5114DB}"/>
                </a:ext>
              </a:extLst>
            </p:cNvPr>
            <p:cNvSpPr/>
            <p:nvPr/>
          </p:nvSpPr>
          <p:spPr>
            <a:xfrm>
              <a:off x="658837" y="5572371"/>
              <a:ext cx="74526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latin typeface="+mj-lt"/>
                </a:rPr>
                <a:t>Fonte: </a:t>
              </a:r>
              <a:r>
                <a:rPr lang="pt-BR" sz="1000" dirty="0">
                  <a:latin typeface="+mj-lt"/>
                  <a:hlinkClick r:id="rId6"/>
                </a:rPr>
                <a:t>https://gowthamy.medium.com/machine-learning-supervised-learning-vs-unsupervised-learning-f1658e12a780</a:t>
              </a:r>
              <a:endParaRPr lang="pt-BR" sz="1000" dirty="0">
                <a:latin typeface="+mj-lt"/>
              </a:endParaRPr>
            </a:p>
            <a:p>
              <a:pPr algn="ctr"/>
              <a:endParaRPr lang="pt-BR" sz="1000" dirty="0">
                <a:latin typeface="+mj-lt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BD178AD-AE23-48FD-A505-967303425CFB}"/>
              </a:ext>
            </a:extLst>
          </p:cNvPr>
          <p:cNvGrpSpPr/>
          <p:nvPr/>
        </p:nvGrpSpPr>
        <p:grpSpPr>
          <a:xfrm>
            <a:off x="8533821" y="974843"/>
            <a:ext cx="2673171" cy="5699783"/>
            <a:chOff x="8658425" y="958654"/>
            <a:chExt cx="2673171" cy="569978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3DFEA40-B222-4371-ADEA-A9A0D88B9684}"/>
                </a:ext>
              </a:extLst>
            </p:cNvPr>
            <p:cNvGrpSpPr/>
            <p:nvPr/>
          </p:nvGrpSpPr>
          <p:grpSpPr>
            <a:xfrm>
              <a:off x="8658425" y="958654"/>
              <a:ext cx="2673171" cy="5230810"/>
              <a:chOff x="8572923" y="1027908"/>
              <a:chExt cx="2673171" cy="5230810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1668BE45-F631-4E50-8BD6-C6FEF1D2B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2923" y="1027908"/>
                <a:ext cx="2647550" cy="2590613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DD95EC73-46C4-4C8A-9F93-BB380A4F8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00094" y="3618521"/>
                <a:ext cx="2646000" cy="2640197"/>
              </a:xfrm>
              <a:prstGeom prst="rect">
                <a:avLst/>
              </a:prstGeom>
            </p:spPr>
          </p:pic>
        </p:grp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55B8E71-1908-4D82-8199-1AD5E780DBA7}"/>
                </a:ext>
              </a:extLst>
            </p:cNvPr>
            <p:cNvSpPr/>
            <p:nvPr/>
          </p:nvSpPr>
          <p:spPr>
            <a:xfrm>
              <a:off x="8684046" y="6150606"/>
              <a:ext cx="264755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+mj-lt"/>
                </a:rPr>
                <a:t>Fonte: </a:t>
              </a:r>
              <a:r>
                <a:rPr lang="en-US" sz="900" dirty="0">
                  <a:latin typeface="+mj-lt"/>
                  <a:hlinkClick r:id="rId9"/>
                </a:rPr>
                <a:t>https://towardsdatascience.com/supervised-vs-unsupervised-learning-14f68e32ea8d</a:t>
              </a:r>
              <a:endParaRPr lang="en-US" sz="900" dirty="0">
                <a:latin typeface="+mj-lt"/>
              </a:endParaRPr>
            </a:p>
            <a:p>
              <a:endParaRPr lang="pt-BR" sz="9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Aprendizado não-supervisionado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15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DCF690-43DA-4FDA-9986-1F82562BED93}"/>
              </a:ext>
            </a:extLst>
          </p:cNvPr>
          <p:cNvGrpSpPr/>
          <p:nvPr/>
        </p:nvGrpSpPr>
        <p:grpSpPr>
          <a:xfrm>
            <a:off x="668480" y="1229225"/>
            <a:ext cx="7717227" cy="4440272"/>
            <a:chOff x="668480" y="1229225"/>
            <a:chExt cx="7717227" cy="4440272"/>
          </a:xfrm>
        </p:grpSpPr>
        <p:pic>
          <p:nvPicPr>
            <p:cNvPr id="7170" name="Picture 2" descr="https://miro.medium.com/max/602/0*Lo2t0XnKPB2JN-_t">
              <a:extLst>
                <a:ext uri="{FF2B5EF4-FFF2-40B4-BE49-F238E27FC236}">
                  <a16:creationId xmlns:a16="http://schemas.microsoft.com/office/drawing/2014/main" id="{BB6C5B49-1403-4C8A-9063-0077A7DCD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80" y="1229225"/>
              <a:ext cx="7717227" cy="407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0FFC01-2246-4E76-88FA-BFD83B5114DB}"/>
                </a:ext>
              </a:extLst>
            </p:cNvPr>
            <p:cNvSpPr/>
            <p:nvPr/>
          </p:nvSpPr>
          <p:spPr>
            <a:xfrm>
              <a:off x="812691" y="5269387"/>
              <a:ext cx="75730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latin typeface="+mj-lt"/>
                </a:rPr>
                <a:t>Fonte: </a:t>
              </a:r>
              <a:r>
                <a:rPr lang="pt-BR" sz="1000" dirty="0">
                  <a:latin typeface="+mj-lt"/>
                  <a:hlinkClick r:id="rId5"/>
                </a:rPr>
                <a:t>https://gowthamy.medium.com/machine-learning-supervised-learning-vs-unsupervised-learning-f1658e12a780</a:t>
              </a:r>
              <a:endParaRPr lang="pt-BR" sz="1000" dirty="0">
                <a:latin typeface="+mj-lt"/>
              </a:endParaRPr>
            </a:p>
            <a:p>
              <a:pPr algn="ctr"/>
              <a:endParaRPr lang="pt-BR" sz="1000" dirty="0">
                <a:latin typeface="+mj-lt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0FBF99C-EAF2-491F-8A8A-C881C02F854E}"/>
              </a:ext>
            </a:extLst>
          </p:cNvPr>
          <p:cNvGrpSpPr/>
          <p:nvPr/>
        </p:nvGrpSpPr>
        <p:grpSpPr>
          <a:xfrm>
            <a:off x="8679693" y="1097300"/>
            <a:ext cx="2605014" cy="5439683"/>
            <a:chOff x="8956775" y="1113490"/>
            <a:chExt cx="2605014" cy="5439683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55B8E71-1908-4D82-8199-1AD5E780DBA7}"/>
                </a:ext>
              </a:extLst>
            </p:cNvPr>
            <p:cNvSpPr/>
            <p:nvPr/>
          </p:nvSpPr>
          <p:spPr>
            <a:xfrm>
              <a:off x="8956775" y="6183841"/>
              <a:ext cx="2605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+mj-lt"/>
                </a:rPr>
                <a:t>Fonte: </a:t>
              </a:r>
              <a:r>
                <a:rPr lang="pt-BR" sz="900" dirty="0">
                  <a:latin typeface="+mj-lt"/>
                  <a:hlinkClick r:id="rId6"/>
                </a:rPr>
                <a:t>https://brilliant.org/wiki/k-means clustering/</a:t>
              </a:r>
              <a:endParaRPr lang="pt-BR" sz="900" dirty="0">
                <a:latin typeface="+mj-lt"/>
              </a:endParaRPr>
            </a:p>
            <a:p>
              <a:endParaRPr lang="pt-BR" sz="900" dirty="0">
                <a:latin typeface="+mj-lt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F7AC17D-130E-488A-AD07-9338E0CCE527}"/>
                </a:ext>
              </a:extLst>
            </p:cNvPr>
            <p:cNvGrpSpPr/>
            <p:nvPr/>
          </p:nvGrpSpPr>
          <p:grpSpPr>
            <a:xfrm>
              <a:off x="9051375" y="1113490"/>
              <a:ext cx="2237620" cy="5078014"/>
              <a:chOff x="9051375" y="1113490"/>
              <a:chExt cx="2237620" cy="5078014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A90CE850-F445-4228-A06F-869C4EFB2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1376" y="1113490"/>
                <a:ext cx="2237619" cy="2543381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87A00948-FD9F-4535-8B62-1EDED4AA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51375" y="3607077"/>
                <a:ext cx="2237620" cy="25844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23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Aprendizado por reforço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16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BD4C32E-C2EF-4869-ABB7-BFA6E6F8FCAA}"/>
              </a:ext>
            </a:extLst>
          </p:cNvPr>
          <p:cNvGrpSpPr/>
          <p:nvPr/>
        </p:nvGrpSpPr>
        <p:grpSpPr>
          <a:xfrm>
            <a:off x="4918542" y="3291712"/>
            <a:ext cx="6667500" cy="3201161"/>
            <a:chOff x="4918542" y="3172071"/>
            <a:chExt cx="6667500" cy="3201161"/>
          </a:xfrm>
        </p:grpSpPr>
        <p:pic>
          <p:nvPicPr>
            <p:cNvPr id="8194" name="Picture 2" descr="https://miro.medium.com/max/700/1*Z1X0fHfrtKT8FLNVsa20sw.png">
              <a:extLst>
                <a:ext uri="{FF2B5EF4-FFF2-40B4-BE49-F238E27FC236}">
                  <a16:creationId xmlns:a16="http://schemas.microsoft.com/office/drawing/2014/main" id="{805DD96C-734F-4977-AFC9-634AE2188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542" y="3172071"/>
              <a:ext cx="6667500" cy="2562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EEFD4E-3E51-4793-8526-FF25E5DFECA7}"/>
                </a:ext>
              </a:extLst>
            </p:cNvPr>
            <p:cNvSpPr/>
            <p:nvPr/>
          </p:nvSpPr>
          <p:spPr>
            <a:xfrm>
              <a:off x="4918543" y="5973122"/>
              <a:ext cx="66674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/>
                <a:t>Fonte: </a:t>
              </a:r>
              <a:r>
                <a:rPr lang="pt-BR" sz="1000" dirty="0">
                  <a:hlinkClick r:id="rId5"/>
                </a:rPr>
                <a:t>https://medium.com/turing-talks/aprendizado-por-refor%C3%A7o-1-introdu%C3%A7%C3%A3o-7382ebb641ab</a:t>
              </a:r>
              <a:endParaRPr lang="pt-BR" sz="1000" dirty="0"/>
            </a:p>
            <a:p>
              <a:pPr algn="ctr"/>
              <a:endParaRPr lang="pt-BR" sz="1000" dirty="0"/>
            </a:p>
          </p:txBody>
        </p:sp>
      </p:grp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6F2962A3-C9DF-42B9-AE9C-C6957560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1841"/>
            <a:ext cx="10812569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É uma técnica de </a:t>
            </a:r>
            <a:r>
              <a:rPr lang="pt-BR" sz="1800" i="1" dirty="0">
                <a:latin typeface="+mj-lt"/>
              </a:rPr>
              <a:t>Machine Learning </a:t>
            </a:r>
            <a:r>
              <a:rPr lang="pt-BR" sz="1800" dirty="0">
                <a:latin typeface="+mj-lt"/>
              </a:rPr>
              <a:t>que se baseia em um modelo de interação entre um agente (um programa de computador ou um robô, por exemplo) e um ambiente em que ele atua. O agente toma ações em um ambiente e, em seguida, recebe um feedback na forma de recompensas ou punições, com base na qualidade dessas ações.</a:t>
            </a:r>
            <a:endParaRPr lang="pt-BR" sz="1600" dirty="0">
              <a:latin typeface="+mj-lt"/>
            </a:endParaRPr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E295CCAF-3B96-4239-A1C6-1B359D46A1E0}"/>
              </a:ext>
            </a:extLst>
          </p:cNvPr>
          <p:cNvSpPr txBox="1">
            <a:spLocks/>
          </p:cNvSpPr>
          <p:nvPr/>
        </p:nvSpPr>
        <p:spPr>
          <a:xfrm>
            <a:off x="838197" y="2694751"/>
            <a:ext cx="3785078" cy="73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Um exemplo de Aprendizado por Reforço é o jogo de xadrez, onde o agente é o programa de computador que joga contra um oponente humano. O agente toma ações (faz movimentos no tabuleiro) e recebe feedback na forma de pontos (recompensas) ou penalidades, dependendo do resultado do jogo. O objetivo do agente é maximizar a pontuação total, ganhando o jogo.</a:t>
            </a:r>
            <a:endParaRPr lang="pt-B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5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Redes neurais utilizando </a:t>
            </a:r>
            <a:r>
              <a:rPr lang="pt-BR" b="1" i="1" dirty="0"/>
              <a:t>Deep Learning</a:t>
            </a:r>
            <a:endParaRPr lang="pt-BR" b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17</a:t>
            </a:fld>
            <a:endParaRPr lang="pt-BR" dirty="0"/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6F2962A3-C9DF-42B9-AE9C-C6957560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72" y="1485701"/>
            <a:ext cx="3708876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dirty="0">
                <a:latin typeface="+mj-lt"/>
              </a:rPr>
              <a:t>Redes neurais são um tipo de modelo de aprendizado de máquina inspirado na estrutura e funcionamento do cérebro humano. Elas são compostas por unidades de processamento interconectadas, conhecidas como neurônios artificiais, que são organizados em camadas.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dirty="0">
                <a:latin typeface="+mj-lt"/>
              </a:rPr>
              <a:t>São amplamente utilizadas em tarefas de classificação, regressão, processamento de linguagem natural, reconhecimento de imagens, entre outras áreas. Elas são capazes de aprender a partir de dados não rotulados (aprendizado não supervisionado) e de dados rotulados (aprendizado supervisionado).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91BC497-B2BC-45F8-8617-BFFBD5278A2A}"/>
              </a:ext>
            </a:extLst>
          </p:cNvPr>
          <p:cNvGrpSpPr/>
          <p:nvPr/>
        </p:nvGrpSpPr>
        <p:grpSpPr>
          <a:xfrm>
            <a:off x="4540579" y="1485701"/>
            <a:ext cx="7392957" cy="5007172"/>
            <a:chOff x="4540579" y="1485701"/>
            <a:chExt cx="7392957" cy="500717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EEFD4E-3E51-4793-8526-FF25E5DFECA7}"/>
                </a:ext>
              </a:extLst>
            </p:cNvPr>
            <p:cNvSpPr/>
            <p:nvPr/>
          </p:nvSpPr>
          <p:spPr>
            <a:xfrm>
              <a:off x="4540579" y="6092763"/>
              <a:ext cx="73929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Fonte: </a:t>
              </a:r>
              <a:r>
                <a:rPr lang="en-US" sz="1000" dirty="0">
                  <a:hlinkClick r:id="rId4"/>
                </a:rPr>
                <a:t>https://towardsdatascience.com/understand-these-4-advanced-concepts-to-sound-like-a-machine-learning-master-d32843840b52</a:t>
              </a:r>
              <a:endParaRPr lang="en-US" sz="1000" dirty="0"/>
            </a:p>
            <a:p>
              <a:pPr algn="ctr"/>
              <a:r>
                <a:rPr lang="pt-BR" sz="1000" dirty="0"/>
                <a:t> 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47E2539-391D-4E44-B0E5-B6597DB1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8437" y="1485701"/>
              <a:ext cx="6997243" cy="43961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46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Ciência de dados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18</a:t>
            </a:fld>
            <a:endParaRPr lang="pt-BR" dirty="0"/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6F2962A3-C9DF-42B9-AE9C-C6957560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85701"/>
            <a:ext cx="5429428" cy="514583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dirty="0">
                <a:latin typeface="+mj-lt"/>
              </a:rPr>
              <a:t>Ciência de dados é um campo interdisciplinar que envolve a extração de conhecimento e insights a partir de dados. A disciplina é composta por diversas áreas, incluindo estatística, matemática, ciência da computação, análise de dados, visualização de dados e negócios.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dirty="0">
                <a:latin typeface="+mj-lt"/>
              </a:rPr>
              <a:t>O processo de ciência de dados geralmente envolve a coleta, armazenamento, processamento, análise e interpretação de dados. Isso é feito com o objetivo de extrair informações úteis e tomar decisões informadas a partir dos dados.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dirty="0">
                <a:latin typeface="+mj-lt"/>
              </a:rPr>
              <a:t>A ciência de dados é aplicada em diversas áreas, incluindo negócios, finanças, saúde, mídia social, esportes, entre outras. Os profissionais de ciência de dados utilizam sua experiência em análise de dados e suas habilidades em programação e estatística para extrair insights a partir de grandes volumes de dados e tomar decisões informadas com base nesses insights.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dirty="0">
              <a:latin typeface="+mj-l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D28ED4C-42A2-48B5-AECA-72DD8B224FB7}"/>
              </a:ext>
            </a:extLst>
          </p:cNvPr>
          <p:cNvGrpSpPr/>
          <p:nvPr/>
        </p:nvGrpSpPr>
        <p:grpSpPr>
          <a:xfrm>
            <a:off x="6585084" y="1269518"/>
            <a:ext cx="4940342" cy="5099289"/>
            <a:chOff x="6585084" y="1269518"/>
            <a:chExt cx="4940342" cy="509928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EEF64F6-DF1C-4445-8B80-2BAC78A6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5084" y="1269518"/>
              <a:ext cx="4940342" cy="4318964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8676513B-DBB6-4749-AC3D-2FF335CC1A38}"/>
                </a:ext>
              </a:extLst>
            </p:cNvPr>
            <p:cNvSpPr/>
            <p:nvPr/>
          </p:nvSpPr>
          <p:spPr>
            <a:xfrm>
              <a:off x="6861588" y="6122586"/>
              <a:ext cx="438733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Fonte: </a:t>
              </a:r>
              <a:r>
                <a:rPr lang="pt-BR" sz="1000" dirty="0">
                  <a:latin typeface="+mj-lt"/>
                </a:rPr>
                <a:t>Notas de aula pós em CD e IA IMT,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1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19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2B26EC-8F5A-4A6C-B953-ABB6AAF2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690690"/>
            <a:ext cx="3750894" cy="212986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9886E87-4667-4133-AF3B-3FA628B43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11" y="1517927"/>
            <a:ext cx="5378131" cy="345281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2E45F0F-382C-49D9-A7BC-48493A407D08}"/>
              </a:ext>
            </a:extLst>
          </p:cNvPr>
          <p:cNvSpPr/>
          <p:nvPr/>
        </p:nvSpPr>
        <p:spPr>
          <a:xfrm>
            <a:off x="6207911" y="5109548"/>
            <a:ext cx="537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hlinkClick r:id="rId6"/>
              </a:rPr>
              <a:t>https://art-demo.mybluemix.net/</a:t>
            </a:r>
            <a:endParaRPr lang="pt-BR" sz="1400" dirty="0"/>
          </a:p>
          <a:p>
            <a:pPr algn="ctr"/>
            <a:endParaRPr lang="pt-BR" sz="1400" dirty="0"/>
          </a:p>
        </p:txBody>
      </p:sp>
      <p:pic>
        <p:nvPicPr>
          <p:cNvPr id="10242" name="Picture 2" descr="Brasil é o país menos preparado para os carros autônomos, diz estudo |  Carros | iG">
            <a:extLst>
              <a:ext uri="{FF2B5EF4-FFF2-40B4-BE49-F238E27FC236}">
                <a16:creationId xmlns:a16="http://schemas.microsoft.com/office/drawing/2014/main" id="{AFCB7739-EEC2-45BC-BCE5-E967116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4150251"/>
            <a:ext cx="3263783" cy="20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595DCBE4-89EE-4CC3-9C60-95E7F0291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65" y="3468913"/>
            <a:ext cx="1853727" cy="35164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600" b="1" dirty="0">
                <a:latin typeface="+mj-lt"/>
              </a:rPr>
              <a:t>Assistentes pessoais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b="1" dirty="0">
              <a:latin typeface="+mj-lt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600" b="1" dirty="0">
              <a:latin typeface="+mj-lt"/>
            </a:endParaRPr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2267533" y="4150251"/>
            <a:ext cx="1853727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bg1"/>
                </a:solidFill>
                <a:latin typeface="+mj-lt"/>
              </a:rPr>
              <a:t>Carros autônomos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600" b="1" dirty="0">
              <a:solidFill>
                <a:schemeClr val="bg1"/>
              </a:solidFill>
              <a:latin typeface="+mj-lt"/>
            </a:endParaRP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6B70F9-F4E9-41BF-B461-7D0363D2E7AB}"/>
              </a:ext>
            </a:extLst>
          </p:cNvPr>
          <p:cNvSpPr/>
          <p:nvPr/>
        </p:nvSpPr>
        <p:spPr>
          <a:xfrm>
            <a:off x="790690" y="6261915"/>
            <a:ext cx="3330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hlinkClick r:id="rId8"/>
              </a:rPr>
              <a:t>https://www.youtube.com/watch?v=_ZYEjYnmPlA</a:t>
            </a:r>
            <a:endParaRPr lang="pt-BR" sz="1200" dirty="0"/>
          </a:p>
          <a:p>
            <a:pPr algn="ctr"/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94270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Programa </a:t>
            </a:r>
            <a:r>
              <a:rPr lang="pt-BR" b="1" i="1" dirty="0"/>
              <a:t>Minor</a:t>
            </a:r>
            <a:r>
              <a:rPr lang="pt-BR" b="1" dirty="0"/>
              <a:t> de CD e IA 2023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+mj-lt"/>
              </a:rPr>
              <a:t>O programa </a:t>
            </a:r>
            <a:r>
              <a:rPr lang="pt-BR" i="1" dirty="0">
                <a:latin typeface="+mj-lt"/>
              </a:rPr>
              <a:t>Minor</a:t>
            </a:r>
            <a:r>
              <a:rPr lang="pt-BR" dirty="0">
                <a:latin typeface="+mj-lt"/>
              </a:rPr>
              <a:t> de CD e IA 2023 contempla 5 disciplinas:</a:t>
            </a:r>
          </a:p>
          <a:p>
            <a:pPr lvl="1" algn="just">
              <a:lnSpc>
                <a:spcPct val="150000"/>
              </a:lnSpc>
            </a:pPr>
            <a:r>
              <a:rPr lang="pt-BR" dirty="0">
                <a:latin typeface="+mj-lt"/>
              </a:rPr>
              <a:t>MIN701 – Análise de Dados (Semestral)</a:t>
            </a:r>
          </a:p>
          <a:p>
            <a:pPr lvl="1" algn="just">
              <a:lnSpc>
                <a:spcPct val="150000"/>
              </a:lnSpc>
            </a:pPr>
            <a:r>
              <a:rPr lang="pt-BR" dirty="0">
                <a:latin typeface="+mj-lt"/>
              </a:rPr>
              <a:t>MIN704 – Negócios e Decisões (Semestral)</a:t>
            </a:r>
          </a:p>
          <a:p>
            <a:pPr lvl="1" algn="just">
              <a:lnSpc>
                <a:spcPct val="150000"/>
              </a:lnSpc>
            </a:pPr>
            <a:r>
              <a:rPr lang="pt-BR" dirty="0">
                <a:latin typeface="+mj-lt"/>
              </a:rPr>
              <a:t>MIN707 – Aprendizado de Máquina (Anual)</a:t>
            </a:r>
          </a:p>
          <a:p>
            <a:pPr lvl="1" algn="just">
              <a:lnSpc>
                <a:spcPct val="150000"/>
              </a:lnSpc>
            </a:pPr>
            <a:r>
              <a:rPr lang="pt-BR" dirty="0">
                <a:latin typeface="+mj-lt"/>
              </a:rPr>
              <a:t>MIN708 – Python para CE e IA (Semestral)</a:t>
            </a:r>
          </a:p>
          <a:p>
            <a:pPr lvl="1" algn="just">
              <a:lnSpc>
                <a:spcPct val="150000"/>
              </a:lnSpc>
            </a:pPr>
            <a:r>
              <a:rPr lang="pt-BR" dirty="0">
                <a:latin typeface="+mj-lt"/>
              </a:rPr>
              <a:t>MIN709 – Aplicações em Ciência de Dados (Semestral)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+mj-lt"/>
              </a:rPr>
              <a:t>Carga horária: 240h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+mj-lt"/>
              </a:rPr>
              <a:t>O programa tem a finalidade de proporcionar a experiência de participar de um curso de pós-graduação.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53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20</a:t>
            </a:fld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2267533" y="4150251"/>
            <a:ext cx="1853727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bg1"/>
                </a:solidFill>
                <a:latin typeface="+mj-lt"/>
              </a:rPr>
              <a:t>Carros autônomos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BCCD8A65-A5D3-4E12-B808-5E5AD63B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099" y="1690690"/>
            <a:ext cx="8305799" cy="42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9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21</a:t>
            </a:fld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980454" y="1630869"/>
            <a:ext cx="2620661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+mj-lt"/>
              </a:rPr>
              <a:t>Processamento de Linguagem Natural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800" b="1" dirty="0">
              <a:latin typeface="+mj-lt"/>
            </a:endParaRPr>
          </a:p>
        </p:txBody>
      </p:sp>
      <p:pic>
        <p:nvPicPr>
          <p:cNvPr id="3" name="Imagem 2">
            <a:hlinkClick r:id="rId4"/>
            <a:extLst>
              <a:ext uri="{FF2B5EF4-FFF2-40B4-BE49-F238E27FC236}">
                <a16:creationId xmlns:a16="http://schemas.microsoft.com/office/drawing/2014/main" id="{CFA2C2FC-8672-4BF2-9118-2D783135E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69" y="1895138"/>
            <a:ext cx="4705260" cy="42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3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22</a:t>
            </a:fld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980454" y="1630869"/>
            <a:ext cx="2620661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800" b="1" i="1" dirty="0">
                <a:latin typeface="+mj-lt"/>
              </a:rPr>
              <a:t>Painting with AI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800" b="1" i="1" dirty="0">
              <a:latin typeface="+mj-lt"/>
            </a:endParaRPr>
          </a:p>
        </p:txBody>
      </p:sp>
      <p:pic>
        <p:nvPicPr>
          <p:cNvPr id="6" name="Imagem 5">
            <a:hlinkClick r:id="rId4"/>
            <a:extLst>
              <a:ext uri="{FF2B5EF4-FFF2-40B4-BE49-F238E27FC236}">
                <a16:creationId xmlns:a16="http://schemas.microsoft.com/office/drawing/2014/main" id="{486592D9-19E1-4855-8572-EBDBE680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99" y="1982514"/>
            <a:ext cx="4680000" cy="42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8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23</a:t>
            </a:fld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980454" y="1630869"/>
            <a:ext cx="2620661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800" b="1" dirty="0">
                <a:latin typeface="+mj-lt"/>
              </a:rPr>
              <a:t>Restauração de fotos antigas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800" b="1" dirty="0">
              <a:latin typeface="+mj-lt"/>
            </a:endParaRPr>
          </a:p>
        </p:txBody>
      </p:sp>
      <p:pic>
        <p:nvPicPr>
          <p:cNvPr id="3" name="Imagem 2">
            <a:hlinkClick r:id="rId4"/>
            <a:extLst>
              <a:ext uri="{FF2B5EF4-FFF2-40B4-BE49-F238E27FC236}">
                <a16:creationId xmlns:a16="http://schemas.microsoft.com/office/drawing/2014/main" id="{19DA6250-C3FE-431E-BE71-7BFAE86D5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98" y="1982514"/>
            <a:ext cx="4680000" cy="335866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4A26AFB-EA17-4B7E-B92F-4EDEB22FCFBD}"/>
              </a:ext>
            </a:extLst>
          </p:cNvPr>
          <p:cNvSpPr/>
          <p:nvPr/>
        </p:nvSpPr>
        <p:spPr>
          <a:xfrm>
            <a:off x="3633369" y="5534607"/>
            <a:ext cx="4925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6"/>
              </a:rPr>
              <a:t>https://www.youtube.com/watch?v=guEYXG2cbIQ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970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Aplicações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24</a:t>
            </a:fld>
            <a:endParaRPr lang="pt-BR" dirty="0"/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1751D2ED-7322-4EC5-80E1-46F2E5E17A15}"/>
              </a:ext>
            </a:extLst>
          </p:cNvPr>
          <p:cNvSpPr txBox="1">
            <a:spLocks/>
          </p:cNvSpPr>
          <p:nvPr/>
        </p:nvSpPr>
        <p:spPr>
          <a:xfrm>
            <a:off x="980454" y="1630869"/>
            <a:ext cx="2620661" cy="35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800" b="1" dirty="0" err="1">
                <a:latin typeface="+mj-lt"/>
              </a:rPr>
              <a:t>ChatGPT</a:t>
            </a:r>
            <a:endParaRPr lang="pt-BR" sz="1800" b="1" dirty="0">
              <a:latin typeface="+mj-lt"/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800" b="1" dirty="0">
              <a:latin typeface="+mj-lt"/>
            </a:endParaRPr>
          </a:p>
        </p:txBody>
      </p:sp>
      <p:pic>
        <p:nvPicPr>
          <p:cNvPr id="8" name="Imagem 7">
            <a:hlinkClick r:id="rId4"/>
            <a:extLst>
              <a:ext uri="{FF2B5EF4-FFF2-40B4-BE49-F238E27FC236}">
                <a16:creationId xmlns:a16="http://schemas.microsoft.com/office/drawing/2014/main" id="{50B148F2-653C-492D-B900-7E0C409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275" y="1982514"/>
            <a:ext cx="5493448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Qual a importância dos dados para IA?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25</a:t>
            </a:fld>
            <a:endParaRPr lang="pt-BR" dirty="0"/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786353D6-0CC1-4948-B603-0069A6EB8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0918" y="1690690"/>
            <a:ext cx="4947367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000" dirty="0">
                <a:latin typeface="+mj-lt"/>
              </a:rPr>
              <a:t>Formas de coleta de dados: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+mj-lt"/>
              </a:rPr>
              <a:t>Manualmente;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+mj-lt"/>
              </a:rPr>
              <a:t>Observação de usuários;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 err="1">
                <a:latin typeface="+mj-lt"/>
              </a:rPr>
              <a:t>IoT</a:t>
            </a:r>
            <a:r>
              <a:rPr lang="pt-BR" sz="1600" dirty="0">
                <a:latin typeface="+mj-lt"/>
              </a:rPr>
              <a:t>;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+mj-lt"/>
              </a:rPr>
              <a:t>Banco de dados disponíveis/empresas parceiras.</a:t>
            </a:r>
          </a:p>
          <a:p>
            <a:pPr marL="457200" lvl="1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1800" dirty="0">
              <a:latin typeface="+mj-lt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000" dirty="0">
                <a:latin typeface="+mj-lt"/>
              </a:rPr>
              <a:t>Problemas encontrados: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+mj-lt"/>
              </a:rPr>
              <a:t>Qualidade;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600" dirty="0">
                <a:latin typeface="+mj-lt"/>
              </a:rPr>
              <a:t>Quantidade.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1600" dirty="0">
              <a:latin typeface="+mj-lt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AFB1BC5-4912-46C3-8086-8C8015E3548B}"/>
              </a:ext>
            </a:extLst>
          </p:cNvPr>
          <p:cNvGrpSpPr/>
          <p:nvPr/>
        </p:nvGrpSpPr>
        <p:grpSpPr>
          <a:xfrm>
            <a:off x="838198" y="1538932"/>
            <a:ext cx="5400863" cy="5097087"/>
            <a:chOff x="871750" y="1624390"/>
            <a:chExt cx="5400863" cy="509708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D0B9D5D-6B6C-43E6-B189-A57D54615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750" y="4399344"/>
              <a:ext cx="5400863" cy="2322133"/>
            </a:xfrm>
            <a:prstGeom prst="rect">
              <a:avLst/>
            </a:prstGeom>
          </p:spPr>
        </p:pic>
        <p:sp>
          <p:nvSpPr>
            <p:cNvPr id="10" name="Espaço Reservado para Conteúdo 5">
              <a:extLst>
                <a:ext uri="{FF2B5EF4-FFF2-40B4-BE49-F238E27FC236}">
                  <a16:creationId xmlns:a16="http://schemas.microsoft.com/office/drawing/2014/main" id="{C6665F8E-F932-426E-A2D0-F032B435981B}"/>
                </a:ext>
              </a:extLst>
            </p:cNvPr>
            <p:cNvSpPr txBox="1">
              <a:spLocks/>
            </p:cNvSpPr>
            <p:nvPr/>
          </p:nvSpPr>
          <p:spPr>
            <a:xfrm>
              <a:off x="871750" y="1624390"/>
              <a:ext cx="5400863" cy="7342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pt-BR" sz="1600" dirty="0">
                  <a:latin typeface="+mj-lt"/>
                </a:rPr>
                <a:t>Os dados são fundamentais para a Inteligência Artificial (IA) pois, é por meio dos dados que os modelos de IA aprendem e são capazes de fazer previsões e tomar decisões precisas. </a:t>
              </a:r>
            </a:p>
            <a:p>
              <a:pPr marL="0" indent="0" algn="just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pt-BR" sz="1600" dirty="0">
                  <a:latin typeface="+mj-lt"/>
                </a:rPr>
                <a:t>É importante ter consciência de que a IA não é uma solução mágica para todos os problemas. Ela é uma ferramenta poderosa que pode ser usada para ajudar a resolver problemas complexos, mas é necessário ter em mente que a IA depende dos dados disponíveis e confiáveis para aprender e tomar decisões, e, portanto, os resultados da IA serão tão bons quanto os dados utilizados para treiná-la.</a:t>
              </a:r>
              <a:endParaRPr lang="pt-BR" sz="1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25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Por que Python?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26</a:t>
            </a:fld>
            <a:endParaRPr lang="pt-BR" dirty="0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A8FC48D2-AB29-46B3-893C-7F6A8306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1841"/>
            <a:ext cx="10812569" cy="7342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Gratuito;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Portável;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Legibilidade;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Produtividade;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Orientado a Objeto e Funcional;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Fácil integração com outras linguagens;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Fácil de programar;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>
                <a:latin typeface="+mj-lt"/>
              </a:rPr>
              <a:t>Fácil de aprender.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1600" dirty="0">
              <a:latin typeface="+mj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ACD66B-470F-4892-9277-A7E8F0B0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55" y="1690690"/>
            <a:ext cx="5172227" cy="31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Ferramentas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61BE23-E82E-4E51-8442-E98BB0863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7336" y="1529385"/>
            <a:ext cx="9077325" cy="461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4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Atividade – Google </a:t>
            </a:r>
            <a:r>
              <a:rPr lang="pt-BR" b="1" dirty="0" err="1"/>
              <a:t>Colaboratory</a:t>
            </a:r>
            <a:endParaRPr lang="pt-BR" b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0A8410-F9B1-4DBD-8596-C1B91D5F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1" y="1574802"/>
            <a:ext cx="9439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Referências bibliográficas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720754" y="1598412"/>
            <a:ext cx="1098008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cs typeface="Calibri" pitchFamily="34" charset="0"/>
              </a:rPr>
              <a:t>NOVIKOBAS, A. C. S., Conceitos de Inteligência e a Teoria das Inteligências Múltiplas, disponível em: </a:t>
            </a:r>
            <a:r>
              <a:rPr lang="pt-BR" dirty="0">
                <a:cs typeface="Calibri" pitchFamily="34" charset="0"/>
                <a:hlinkClick r:id="rId4"/>
              </a:rPr>
              <a:t>http://fait.revista.inf.br/imagens_arquivos/arquivos_destaque/8jVqXJimRnoxf6D_2020-6-18-21-3-2.pdf</a:t>
            </a:r>
            <a:endParaRPr lang="pt-BR" dirty="0">
              <a:cs typeface="Calibri" pitchFamily="34" charset="0"/>
            </a:endParaRPr>
          </a:p>
          <a:p>
            <a:pPr lvl="1"/>
            <a:r>
              <a:rPr lang="pt-BR" sz="2000" dirty="0">
                <a:cs typeface="Calibri" pitchFamily="34" charset="0"/>
              </a:rPr>
              <a:t> </a:t>
            </a:r>
          </a:p>
          <a:p>
            <a:pPr lvl="1"/>
            <a:r>
              <a:rPr lang="pt-BR" sz="2000" dirty="0">
                <a:cs typeface="Calibri" pitchFamily="34" charset="0"/>
              </a:rPr>
              <a:t>ROMANZOTI, N., Os 9 tipos de inteligência, disponível em: </a:t>
            </a:r>
          </a:p>
          <a:p>
            <a:pPr lvl="1"/>
            <a:r>
              <a:rPr lang="pt-BR" dirty="0">
                <a:cs typeface="Calibri" pitchFamily="34" charset="0"/>
                <a:hlinkClick r:id="rId5"/>
              </a:rPr>
              <a:t>https://hypescience.com/os-9-tipos-de-inteligencia-que-todos-temos/</a:t>
            </a:r>
            <a:endParaRPr lang="pt-BR" dirty="0">
              <a:cs typeface="Calibri" pitchFamily="34" charset="0"/>
            </a:endParaRP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sz="2000" dirty="0">
                <a:cs typeface="Calibri" pitchFamily="34" charset="0"/>
              </a:rPr>
              <a:t>Notas de aula: Prof. Anderson Harayashini Moreira, pós-graduação em CD e IA, IMT, 2022.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inteligência?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9CC0D-F5CE-4D8A-A9B9-B7A45F7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5889771" cy="282187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b="1" dirty="0">
                <a:latin typeface="+mj-lt"/>
              </a:rPr>
              <a:t>Segundo Gardner (1995, p.21) a inteligência: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dirty="0">
                <a:latin typeface="+mj-lt"/>
              </a:rPr>
              <a:t>(...)implica na capacidade de resolver problemas ou elaborar produtos que são importantes num determinado ambiente ou comunidade cultural. A capacidade de resolver problemas permite à pessoa abordar uma situação em que um objetivo deve ser atingido e localizar a solução adequada para esse objetivo.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37690E3-E798-4570-A86B-CC8A415AA171}"/>
              </a:ext>
            </a:extLst>
          </p:cNvPr>
          <p:cNvGrpSpPr/>
          <p:nvPr/>
        </p:nvGrpSpPr>
        <p:grpSpPr>
          <a:xfrm>
            <a:off x="1391874" y="4531073"/>
            <a:ext cx="3512501" cy="2449069"/>
            <a:chOff x="1391874" y="4531073"/>
            <a:chExt cx="3512501" cy="2449069"/>
          </a:xfrm>
        </p:grpSpPr>
        <p:pic>
          <p:nvPicPr>
            <p:cNvPr id="2050" name="Picture 2" descr="https://hanspeterbecker.com/wp-content/uploads/2020/04/gehirngerechtes_lernen.png">
              <a:extLst>
                <a:ext uri="{FF2B5EF4-FFF2-40B4-BE49-F238E27FC236}">
                  <a16:creationId xmlns:a16="http://schemas.microsoft.com/office/drawing/2014/main" id="{6EB3E4E1-21FA-4741-ADCE-BC7E050B9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874" y="4531073"/>
              <a:ext cx="3512501" cy="204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3B7C809-EBEC-48C2-80DC-3B09BFFF3F73}"/>
                </a:ext>
              </a:extLst>
            </p:cNvPr>
            <p:cNvSpPr/>
            <p:nvPr/>
          </p:nvSpPr>
          <p:spPr>
            <a:xfrm>
              <a:off x="1391875" y="6580032"/>
              <a:ext cx="33570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00" dirty="0"/>
                <a:t>Fonte: </a:t>
              </a:r>
              <a:r>
                <a:rPr lang="pt-BR" sz="1000" dirty="0">
                  <a:hlinkClick r:id="rId5"/>
                </a:rPr>
                <a:t>https://hanspeterbecker.com/brain-friendly-learning/</a:t>
              </a:r>
              <a:endParaRPr lang="pt-BR" sz="1000" dirty="0"/>
            </a:p>
            <a:p>
              <a:endParaRPr lang="pt-BR" sz="1000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19617FA-7D8D-43BF-BFFA-593BB138C754}"/>
              </a:ext>
            </a:extLst>
          </p:cNvPr>
          <p:cNvGrpSpPr/>
          <p:nvPr/>
        </p:nvGrpSpPr>
        <p:grpSpPr>
          <a:xfrm>
            <a:off x="6727971" y="1607511"/>
            <a:ext cx="5094533" cy="5372631"/>
            <a:chOff x="6874754" y="877915"/>
            <a:chExt cx="5094533" cy="5372631"/>
          </a:xfrm>
        </p:grpSpPr>
        <p:pic>
          <p:nvPicPr>
            <p:cNvPr id="2054" name="Picture 6" descr="https://hypescience.com/wp-content/uploads/2016/04/9-tipos-de-inteligencia-838x818.png">
              <a:extLst>
                <a:ext uri="{FF2B5EF4-FFF2-40B4-BE49-F238E27FC236}">
                  <a16:creationId xmlns:a16="http://schemas.microsoft.com/office/drawing/2014/main" id="{14272CA7-E9AF-4D9C-9376-47C84D079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754" y="877915"/>
              <a:ext cx="5094533" cy="4972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3D82429-F9DF-4A6C-8A9F-B1E6C3D63B4A}"/>
                </a:ext>
              </a:extLst>
            </p:cNvPr>
            <p:cNvSpPr/>
            <p:nvPr/>
          </p:nvSpPr>
          <p:spPr>
            <a:xfrm>
              <a:off x="7668985" y="5850436"/>
              <a:ext cx="33570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00" dirty="0"/>
                <a:t>Fonte: </a:t>
              </a:r>
              <a:r>
                <a:rPr lang="pt-BR" sz="1000" dirty="0">
                  <a:hlinkClick r:id="rId5"/>
                </a:rPr>
                <a:t>https://hanspeterbecker.com/brain-friendly-learning/</a:t>
              </a:r>
              <a:endParaRPr lang="pt-BR" sz="1000" dirty="0"/>
            </a:p>
            <a:p>
              <a:endParaRPr lang="pt-BR" sz="1000" dirty="0"/>
            </a:p>
          </p:txBody>
        </p:sp>
      </p:grp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02F1AC5-ECEA-4A3F-B26E-349B1419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6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inteligência artificial?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9CC0D-F5CE-4D8A-A9B9-B7A45F7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7510"/>
            <a:ext cx="7475290" cy="488536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Algumas definições: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“IA é o estudo das ideias que permitem habilitar os computadores a fazerem coisas que tornam as pessoas inteligentes.” – Winston, 1977.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“IA é o estudo de como fazer os computadores realizarem tarefas que, no momento, são feitas melhores por pessoas.” – Rich, 1983.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“IA é o estudo das faculdades mentais através do uso de modelos computacionais.” – Charniak e McDermott , 1985.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“IA é o campo de conhecimentos onde se estudam sistemas capazes de reproduzir algumas das atividades mentais humanas.” – Nilsson, 1986.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dirty="0">
              <a:latin typeface="+mj-l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F3B7C04-0C57-437D-84DC-84EF8B938309}"/>
              </a:ext>
            </a:extLst>
          </p:cNvPr>
          <p:cNvGrpSpPr/>
          <p:nvPr/>
        </p:nvGrpSpPr>
        <p:grpSpPr>
          <a:xfrm>
            <a:off x="8601187" y="2402125"/>
            <a:ext cx="3435556" cy="2660752"/>
            <a:chOff x="8601187" y="2402125"/>
            <a:chExt cx="3435556" cy="2660752"/>
          </a:xfrm>
        </p:grpSpPr>
        <p:pic>
          <p:nvPicPr>
            <p:cNvPr id="3074" name="Picture 2" descr="Inteligência Artificial: o guia completo sobre o assunto! - TOTVS">
              <a:extLst>
                <a:ext uri="{FF2B5EF4-FFF2-40B4-BE49-F238E27FC236}">
                  <a16:creationId xmlns:a16="http://schemas.microsoft.com/office/drawing/2014/main" id="{CB5EE118-236F-40BD-9A53-2AAD05329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7032" y="2402125"/>
              <a:ext cx="3283867" cy="232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C5B325C-49A6-47CB-A421-9FA2295F2C12}"/>
                </a:ext>
              </a:extLst>
            </p:cNvPr>
            <p:cNvSpPr/>
            <p:nvPr/>
          </p:nvSpPr>
          <p:spPr>
            <a:xfrm>
              <a:off x="8601187" y="4724323"/>
              <a:ext cx="34355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>
                  <a:hlinkClick r:id="rId5"/>
                </a:rPr>
                <a:t>https://www.totvs.com/blog/inovacoes/o-que-e-inteligencia-artificial/</a:t>
              </a:r>
              <a:endParaRPr lang="pt-BR" sz="800" dirty="0"/>
            </a:p>
            <a:p>
              <a:endParaRPr lang="pt-BR" sz="800" dirty="0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Inteligência artificial vs. Inteligência humana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9CC0D-F5CE-4D8A-A9B9-B7A45F7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7510"/>
            <a:ext cx="5621322" cy="4748842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A inteligência artificial (IA) é programada e projetada para realização de tarefas específicas, processando um grande volume de informações. 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Entretanto, a inteligência humana possui a característica de aprendizado constante, raciocínio, adaptar-se, compreender, encontrar soluções para problemas de forma criativa, consegue um pensamento crítico de alto nível, etc.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dirty="0">
                <a:latin typeface="+mj-lt"/>
              </a:rPr>
              <a:t>Assim, podemos concluir que a IA possui vantagens e operações repetitivas, em que envolvem processamento rápido de informações e precisão em suas respostas.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</a:t>
            </a:fld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FE9713-41A7-48D3-AD11-DF9B16BA552C}"/>
              </a:ext>
            </a:extLst>
          </p:cNvPr>
          <p:cNvGrpSpPr/>
          <p:nvPr/>
        </p:nvGrpSpPr>
        <p:grpSpPr>
          <a:xfrm>
            <a:off x="7176115" y="2069802"/>
            <a:ext cx="4642170" cy="4030222"/>
            <a:chOff x="7176115" y="1690690"/>
            <a:chExt cx="4642170" cy="403022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C5B325C-49A6-47CB-A421-9FA2295F2C12}"/>
                </a:ext>
              </a:extLst>
            </p:cNvPr>
            <p:cNvSpPr/>
            <p:nvPr/>
          </p:nvSpPr>
          <p:spPr>
            <a:xfrm>
              <a:off x="7275277" y="5320802"/>
              <a:ext cx="44438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00" dirty="0"/>
                <a:t>Fonte: </a:t>
              </a:r>
              <a:r>
                <a:rPr lang="pt-BR" sz="1000" dirty="0">
                  <a:hlinkClick r:id="rId4"/>
                </a:rPr>
                <a:t>https://skywell.software/blog/artificial-intelligence-vs-human-intelligence/</a:t>
              </a:r>
              <a:endParaRPr lang="pt-BR" sz="1000" dirty="0"/>
            </a:p>
            <a:p>
              <a:endParaRPr lang="pt-BR" sz="1000" dirty="0"/>
            </a:p>
          </p:txBody>
        </p:sp>
        <p:pic>
          <p:nvPicPr>
            <p:cNvPr id="4098" name="Picture 2" descr="artificial intelligence vs human intelligence">
              <a:extLst>
                <a:ext uri="{FF2B5EF4-FFF2-40B4-BE49-F238E27FC236}">
                  <a16:creationId xmlns:a16="http://schemas.microsoft.com/office/drawing/2014/main" id="{33B3B291-2FF1-4A51-8BEA-9B4C717DF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115" y="1690690"/>
              <a:ext cx="4642170" cy="360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5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Inteligência Artificial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9CC0D-F5CE-4D8A-A9B9-B7A45F7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435"/>
            <a:ext cx="3398240" cy="439332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i="1" dirty="0"/>
              <a:t>Artificial Narrow Intelligence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Aplicada a um domínio específico: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Tradutores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Assistentes virtuais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Carros autônomos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Aplicações web: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Pesquisas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mecanismos de recomendação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latin typeface="+mj-lt"/>
              </a:rPr>
              <a:t>• filtros de spam inteligentes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6</a:t>
            </a:fld>
            <a:endParaRPr lang="pt-BR" dirty="0"/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B0B1D47A-73EA-410D-BD3F-0396C890C44A}"/>
              </a:ext>
            </a:extLst>
          </p:cNvPr>
          <p:cNvSpPr txBox="1">
            <a:spLocks/>
          </p:cNvSpPr>
          <p:nvPr/>
        </p:nvSpPr>
        <p:spPr>
          <a:xfrm>
            <a:off x="4613668" y="2037435"/>
            <a:ext cx="3543228" cy="4393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b="1" i="1" dirty="0"/>
              <a:t>Artificial General Intelligence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dirty="0">
                <a:latin typeface="+mj-lt"/>
              </a:rPr>
              <a:t>Pode aprender novas tarefas para resolver novos problemas, e faz isso ensinando a si mesmo novas estratégias.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dirty="0">
                <a:latin typeface="+mj-lt"/>
              </a:rPr>
              <a:t>• Combinação de diversas técnicas de IA;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dirty="0">
                <a:latin typeface="+mj-lt"/>
              </a:rPr>
              <a:t>• Aprendem com a experiência;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dirty="0">
                <a:latin typeface="+mj-lt"/>
              </a:rPr>
              <a:t>• Podem executar tarefas em um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3300" dirty="0">
                <a:latin typeface="+mj-lt"/>
              </a:rPr>
              <a:t>nível humano;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C3342F0C-F980-46E0-BEC8-6DCDD3F2A908}"/>
              </a:ext>
            </a:extLst>
          </p:cNvPr>
          <p:cNvSpPr txBox="1">
            <a:spLocks/>
          </p:cNvSpPr>
          <p:nvPr/>
        </p:nvSpPr>
        <p:spPr>
          <a:xfrm>
            <a:off x="8389138" y="2037435"/>
            <a:ext cx="3347060" cy="4393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b="1" i="1" dirty="0"/>
              <a:t>Artificial Conscious Intelligence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Exige que o sistemas possuam consciência no nível humano.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• Ainda não somos capazes de definir adequadamente o que é consciência;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• Improvável de ser criada em um futuro próximo;</a:t>
            </a:r>
          </a:p>
        </p:txBody>
      </p:sp>
      <p:pic>
        <p:nvPicPr>
          <p:cNvPr id="5124" name="Picture 4" descr="Vetor De ícone De Logotipo Mascote Robô Azul | Logo icons, Robot logo, Robot  icon">
            <a:extLst>
              <a:ext uri="{FF2B5EF4-FFF2-40B4-BE49-F238E27FC236}">
                <a16:creationId xmlns:a16="http://schemas.microsoft.com/office/drawing/2014/main" id="{15432EA4-F5E8-44DD-9EF6-F6D203B8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" y="1839660"/>
            <a:ext cx="828980" cy="82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abeça humana, e, engrenagens, cérebro, idéia, conceito 645628 Vetor no  Vecteezy">
            <a:extLst>
              <a:ext uri="{FF2B5EF4-FFF2-40B4-BE49-F238E27FC236}">
                <a16:creationId xmlns:a16="http://schemas.microsoft.com/office/drawing/2014/main" id="{3290A04D-C6F8-4ABA-9DD4-EDFF4884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977134"/>
            <a:ext cx="789789" cy="55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beça com design de ilustração vetorial de cérebro. ícone de vetor de  cabeça e cérebro humano. conceito de mente. 11797265 Vetor no Vecteezy">
            <a:extLst>
              <a:ext uri="{FF2B5EF4-FFF2-40B4-BE49-F238E27FC236}">
                <a16:creationId xmlns:a16="http://schemas.microsoft.com/office/drawing/2014/main" id="{CCA48661-BB04-41D9-94A5-CBE7B99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90" y="2038843"/>
            <a:ext cx="430612" cy="4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Infochart</a:t>
            </a:r>
            <a:r>
              <a:rPr lang="pt-BR" b="1" dirty="0"/>
              <a:t>: Robótica e IA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0EFB242-C018-43F9-8629-31B8D97A3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23992-C4DB-444D-911F-FA16D376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7</a:t>
            </a:fld>
            <a:endParaRPr lang="pt-BR" dirty="0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76CE5585-BAF6-4227-B5BA-8499EB8B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67" y="1422380"/>
            <a:ext cx="9398466" cy="511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9EAA437-C013-4053-8B5A-142C75329F8D}"/>
              </a:ext>
            </a:extLst>
          </p:cNvPr>
          <p:cNvSpPr/>
          <p:nvPr/>
        </p:nvSpPr>
        <p:spPr>
          <a:xfrm>
            <a:off x="1396766" y="6538914"/>
            <a:ext cx="586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>
                <a:hlinkClick r:id="rId5"/>
              </a:rPr>
              <a:t>http://usblogs.pwc.com/emergingtechnology/rise-robotics-ai-infographic/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16723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859E289A-99C6-4FA6-829E-A89922A9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40" y="1422380"/>
            <a:ext cx="9392520" cy="511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Infochart</a:t>
            </a:r>
            <a:r>
              <a:rPr lang="pt-BR" b="1" dirty="0"/>
              <a:t>: Robótica e IA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0EFB242-C018-43F9-8629-31B8D97A3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323992-C4DB-444D-911F-FA16D376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8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EAA437-C013-4053-8B5A-142C75329F8D}"/>
              </a:ext>
            </a:extLst>
          </p:cNvPr>
          <p:cNvSpPr/>
          <p:nvPr/>
        </p:nvSpPr>
        <p:spPr>
          <a:xfrm>
            <a:off x="1396766" y="6538914"/>
            <a:ext cx="5868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>
                <a:hlinkClick r:id="rId5"/>
              </a:rPr>
              <a:t>http://usblogs.pwc.com/emergingtechnology/rise-robotics-ai-infographic/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61419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0515600" cy="1325563"/>
          </a:xfrm>
        </p:spPr>
        <p:txBody>
          <a:bodyPr/>
          <a:lstStyle/>
          <a:p>
            <a:r>
              <a:rPr lang="pt-BR" b="1" i="1" dirty="0"/>
              <a:t>Machine Learning </a:t>
            </a:r>
            <a:r>
              <a:rPr lang="pt-BR" b="1" dirty="0"/>
              <a:t>vs. </a:t>
            </a:r>
            <a:r>
              <a:rPr lang="pt-BR" b="1" i="1" dirty="0"/>
              <a:t>IA </a:t>
            </a:r>
            <a:r>
              <a:rPr lang="pt-BR" b="1" dirty="0"/>
              <a:t>vs. </a:t>
            </a:r>
            <a:r>
              <a:rPr lang="pt-BR" b="1" i="1" dirty="0"/>
              <a:t>Deep Learning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9CC0D-F5CE-4D8A-A9B9-B7A45F74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521841"/>
            <a:ext cx="10980087" cy="7342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Estes termos que estão relacionados. </a:t>
            </a:r>
          </a:p>
          <a:p>
            <a:pPr marL="0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sz="1800" dirty="0">
                <a:latin typeface="+mj-lt"/>
              </a:rPr>
              <a:t>No entanto, são usados para definir técnicas distintas.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sz="1800" dirty="0">
              <a:latin typeface="+mj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D5AB2-5402-48F7-B766-8FD28DBC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9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AD3BDEE-4162-4593-AB79-FD63A4F10E7E}"/>
              </a:ext>
            </a:extLst>
          </p:cNvPr>
          <p:cNvGrpSpPr/>
          <p:nvPr/>
        </p:nvGrpSpPr>
        <p:grpSpPr>
          <a:xfrm>
            <a:off x="838197" y="2890836"/>
            <a:ext cx="3964538" cy="3321317"/>
            <a:chOff x="479276" y="3510110"/>
            <a:chExt cx="3964538" cy="332131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F415EA0-4DF5-47D6-A8B6-0D331456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276" y="3510110"/>
              <a:ext cx="3964538" cy="2750676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4ACD5A1-2F74-4BB3-B1A3-75B413BB84B2}"/>
                </a:ext>
              </a:extLst>
            </p:cNvPr>
            <p:cNvSpPr/>
            <p:nvPr/>
          </p:nvSpPr>
          <p:spPr>
            <a:xfrm>
              <a:off x="479276" y="6277429"/>
              <a:ext cx="396453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000000"/>
                  </a:solidFill>
                  <a:latin typeface="+mj-lt"/>
                </a:rPr>
                <a:t>Fonte: </a:t>
              </a:r>
              <a:r>
                <a:rPr lang="pt-BR" sz="1000" dirty="0">
                  <a:solidFill>
                    <a:srgbClr val="000000"/>
                  </a:solidFill>
                  <a:latin typeface="+mj-lt"/>
                  <a:hlinkClick r:id="rId5"/>
                </a:rPr>
                <a:t>http://www1.semi.org/en/semi-arizona-forum-artificial-intelligence-machine-learning-deep-learning-applications-0</a:t>
              </a:r>
              <a:endParaRPr lang="pt-BR" sz="1000" dirty="0">
                <a:solidFill>
                  <a:srgbClr val="000000"/>
                </a:solidFill>
                <a:latin typeface="+mj-lt"/>
              </a:endParaRPr>
            </a:p>
            <a:p>
              <a:endParaRPr lang="pt-BR" sz="1000" dirty="0">
                <a:latin typeface="+mj-lt"/>
              </a:endParaRPr>
            </a:p>
          </p:txBody>
        </p:sp>
      </p:grp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90A5F6FE-0419-4690-A1FC-5432591AFFF0}"/>
              </a:ext>
            </a:extLst>
          </p:cNvPr>
          <p:cNvSpPr txBox="1">
            <a:spLocks/>
          </p:cNvSpPr>
          <p:nvPr/>
        </p:nvSpPr>
        <p:spPr>
          <a:xfrm>
            <a:off x="5177449" y="2686924"/>
            <a:ext cx="6400047" cy="108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pt-BR" sz="1600" b="1" dirty="0">
                <a:latin typeface="+mj-lt"/>
              </a:rPr>
              <a:t>IA: </a:t>
            </a:r>
            <a:r>
              <a:rPr lang="pt-BR" sz="1600" dirty="0">
                <a:latin typeface="+mj-lt"/>
              </a:rPr>
              <a:t>cria sistemas capazes de realizar tarefas que, em geral, utilizam inteligência humana. Eles podem ser baseados em técnicas que incluem </a:t>
            </a:r>
            <a:r>
              <a:rPr lang="pt-BR" sz="1600" i="1" dirty="0">
                <a:latin typeface="+mj-lt"/>
              </a:rPr>
              <a:t>Machine Learning</a:t>
            </a:r>
            <a:r>
              <a:rPr lang="pt-BR" sz="1600" dirty="0">
                <a:latin typeface="+mj-lt"/>
              </a:rPr>
              <a:t> e/ou </a:t>
            </a:r>
            <a:r>
              <a:rPr lang="pt-BR" sz="1600" i="1" dirty="0">
                <a:latin typeface="+mj-lt"/>
              </a:rPr>
              <a:t>Deep Learning.</a:t>
            </a:r>
            <a:endParaRPr lang="pt-BR" sz="1600" dirty="0">
              <a:latin typeface="+mj-lt"/>
            </a:endParaRP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400" dirty="0">
              <a:latin typeface="+mj-lt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3ED04861-114E-4129-BC80-3EA2EBF42CBD}"/>
              </a:ext>
            </a:extLst>
          </p:cNvPr>
          <p:cNvSpPr txBox="1">
            <a:spLocks/>
          </p:cNvSpPr>
          <p:nvPr/>
        </p:nvSpPr>
        <p:spPr>
          <a:xfrm>
            <a:off x="5177449" y="3859834"/>
            <a:ext cx="6400047" cy="108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pt-BR" sz="1600" b="1" i="1" dirty="0">
                <a:latin typeface="+mj-lt"/>
              </a:rPr>
              <a:t>Machine Learning </a:t>
            </a:r>
            <a:r>
              <a:rPr lang="pt-BR" sz="1600" b="1" dirty="0">
                <a:latin typeface="+mj-lt"/>
              </a:rPr>
              <a:t>(Aprendizado de Máquina): </a:t>
            </a:r>
            <a:r>
              <a:rPr lang="pt-BR" sz="1600" dirty="0">
                <a:latin typeface="+mj-lt"/>
              </a:rPr>
              <a:t>é uma subárea da IA. Utiliza dados para “ensinar” computadores a aprender. Em geral, são capazes de criar algoritmos para realizar previsões e classificações sobre novos dados.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400" dirty="0">
              <a:latin typeface="+mj-lt"/>
            </a:endParaRP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DE94F81E-25C6-4756-897C-CDE770B05736}"/>
              </a:ext>
            </a:extLst>
          </p:cNvPr>
          <p:cNvSpPr txBox="1">
            <a:spLocks/>
          </p:cNvSpPr>
          <p:nvPr/>
        </p:nvSpPr>
        <p:spPr>
          <a:xfrm>
            <a:off x="5181801" y="5032744"/>
            <a:ext cx="6400047" cy="108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Aft>
                <a:spcPts val="1200"/>
              </a:spcAft>
            </a:pPr>
            <a:r>
              <a:rPr lang="pt-BR" sz="1600" b="1" i="1" dirty="0">
                <a:latin typeface="+mj-lt"/>
              </a:rPr>
              <a:t>Deep Learning</a:t>
            </a:r>
            <a:r>
              <a:rPr lang="pt-BR" sz="1600" b="1" dirty="0">
                <a:latin typeface="+mj-lt"/>
              </a:rPr>
              <a:t> (Aprendizagem profunda): </a:t>
            </a:r>
            <a:r>
              <a:rPr lang="pt-BR" sz="1600" dirty="0">
                <a:latin typeface="+mj-lt"/>
              </a:rPr>
              <a:t>é uma técnica de </a:t>
            </a:r>
            <a:r>
              <a:rPr lang="pt-BR" sz="1600" i="1" dirty="0">
                <a:latin typeface="+mj-lt"/>
              </a:rPr>
              <a:t>Machine Learning</a:t>
            </a:r>
            <a:r>
              <a:rPr lang="pt-BR" sz="1600" dirty="0">
                <a:latin typeface="+mj-lt"/>
              </a:rPr>
              <a:t> que envolve a utilização de redes neurais e um grande volume de dados para resolver problemas complexos. Exemplos: carro autônomo e algoritmos de reconhecimento de imagem e sons.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00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 build="p"/>
      <p:bldP spid="14" grpId="0" build="p"/>
      <p:bldP spid="15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4" ma:contentTypeDescription="Crie um novo documento." ma:contentTypeScope="" ma:versionID="6704180aa24abb0617849f545e46942b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5afae968c57ecfef4d434129325ae159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8F0395-0D02-42E2-8131-C2CCFF1BBE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A2EC7-E150-4CB4-80EC-2819441269F5}">
  <ds:schemaRefs>
    <ds:schemaRef ds:uri="http://schemas.openxmlformats.org/package/2006/metadata/core-properties"/>
    <ds:schemaRef ds:uri="5c79302c-76ef-4636-85c1-4525c0121ebe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d0176a72-eb7d-4e86-9478-1ab7cf7a542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3949</TotalTime>
  <Words>1876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Calibri</vt:lpstr>
      <vt:lpstr>Arial</vt:lpstr>
      <vt:lpstr>Calibri Light</vt:lpstr>
      <vt:lpstr>Tema do Office</vt:lpstr>
      <vt:lpstr>Python para Ciência de Dados e Inteligência Artificial  Aula 01: Introdução.</vt:lpstr>
      <vt:lpstr>Programa Minor de CD e IA 2023</vt:lpstr>
      <vt:lpstr>O que é inteligência?</vt:lpstr>
      <vt:lpstr>O que é inteligência artificial?</vt:lpstr>
      <vt:lpstr>Inteligência artificial vs. Inteligência humana</vt:lpstr>
      <vt:lpstr>Tipos de Inteligência Artificial</vt:lpstr>
      <vt:lpstr>Infochart: Robótica e IA </vt:lpstr>
      <vt:lpstr>Infochart: Robótica e IA </vt:lpstr>
      <vt:lpstr>Machine Learning vs. IA vs. Deep Learning</vt:lpstr>
      <vt:lpstr>Machine Learning vs. IA vs. Deep Learning</vt:lpstr>
      <vt:lpstr>Machine Learning vs. IA vs. Deep Learning</vt:lpstr>
      <vt:lpstr>Machine Learning</vt:lpstr>
      <vt:lpstr>Aprendizado supervisionado vs. não-supervisionado</vt:lpstr>
      <vt:lpstr>Aprendizado supervisionado</vt:lpstr>
      <vt:lpstr>Aprendizado não-supervisionado</vt:lpstr>
      <vt:lpstr>Aprendizado por reforço</vt:lpstr>
      <vt:lpstr>Redes neurais utilizando Deep Learning</vt:lpstr>
      <vt:lpstr>Ciência de dados</vt:lpstr>
      <vt:lpstr>Aplicações de Inteligência Artificial</vt:lpstr>
      <vt:lpstr>Aplicações de Inteligência Artificial</vt:lpstr>
      <vt:lpstr>Aplicações de Inteligência Artificial</vt:lpstr>
      <vt:lpstr>Aplicações de Inteligência Artificial</vt:lpstr>
      <vt:lpstr>Aplicações de Inteligência Artificial</vt:lpstr>
      <vt:lpstr>Aplicações de Inteligência Artificial</vt:lpstr>
      <vt:lpstr>Qual a importância dos dados para IA?</vt:lpstr>
      <vt:lpstr>Por que Python?</vt:lpstr>
      <vt:lpstr>Ferramentas</vt:lpstr>
      <vt:lpstr>Atividade – Google Colaboratory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35</cp:revision>
  <cp:lastPrinted>2022-12-06T16:48:55Z</cp:lastPrinted>
  <dcterms:created xsi:type="dcterms:W3CDTF">2022-11-17T11:08:07Z</dcterms:created>
  <dcterms:modified xsi:type="dcterms:W3CDTF">2023-02-17T22:42:58Z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